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4"/>
  </p:notesMasterIdLst>
  <p:sldIdLst>
    <p:sldId id="256" r:id="rId3"/>
    <p:sldId id="494" r:id="rId4"/>
    <p:sldId id="506" r:id="rId5"/>
    <p:sldId id="507" r:id="rId6"/>
    <p:sldId id="508" r:id="rId7"/>
    <p:sldId id="509" r:id="rId8"/>
    <p:sldId id="436" r:id="rId9"/>
    <p:sldId id="511" r:id="rId10"/>
    <p:sldId id="510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1" r:id="rId20"/>
    <p:sldId id="520" r:id="rId21"/>
    <p:sldId id="422" r:id="rId22"/>
    <p:sldId id="419" r:id="rId23"/>
    <p:sldId id="523" r:id="rId24"/>
    <p:sldId id="524" r:id="rId25"/>
    <p:sldId id="525" r:id="rId26"/>
    <p:sldId id="526" r:id="rId27"/>
    <p:sldId id="527" r:id="rId28"/>
    <p:sldId id="528" r:id="rId29"/>
    <p:sldId id="423" r:id="rId30"/>
    <p:sldId id="413" r:id="rId31"/>
    <p:sldId id="480" r:id="rId32"/>
    <p:sldId id="3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16A0F-2645-F945-ADC5-B2CC11F8F912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D32B1-08AD-0943-8C60-7CB4F1A83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B229-1626-F140-A5AB-667E95C72CE6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BA9D7-BCB1-2C4D-8831-3E14AB2674F7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900D-2ECF-E249-9251-2832B420FAEA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85609-E5CC-DE44-B37C-B4F30876FF32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F8954-4A2E-3243-B2DC-9CD5CB712752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575D-199B-0745-9376-4BA74FA8EFA7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EC5E2-8D01-2849-BCEF-95F1335AF02C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B4091-1279-5E46-833E-3B1192709521}" type="datetime1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5C5CE-9A98-3649-A752-35F044CBF5B8}" type="datetime1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24C5E-CE4C-B646-8BD9-2D7670818E7E}" type="datetime1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3BC9F-3142-5445-97AB-BA4A48743DCA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DD6E4-1949-3040-894C-35794FB3182E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7FE6E-4AF1-BB43-A3BB-BA9931BC385B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F1F23-51F5-E24D-A2F3-F9FF410B2C6B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9506E-CC5A-D948-B9E0-FC81D1F3EEB8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7C4BA-F6BD-9D46-BAF7-7A606C7B7108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EEB89-C0FA-7B44-91C8-3A1F81281704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CC17-747B-F748-A0C3-012987D5CF06}" type="datetime1">
              <a:rPr lang="en-US" smtClean="0"/>
              <a:t>9/16/21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EF32-73C1-834F-B688-79D9DDD34705}" type="datetime1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B6507-7DFF-0847-9F5C-8F1A1EA2E5B9}" type="datetime1">
              <a:rPr lang="en-US" smtClean="0"/>
              <a:t>9/16/21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95FC-A020-2046-83B9-B5FB38D52B0B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8680-6AE5-D949-9D95-115987696769}" type="datetime1">
              <a:rPr lang="en-US" smtClean="0"/>
              <a:t>9/16/21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D75D3-5748-F148-9D5F-9B1083DE5149}" type="datetime1">
              <a:rPr lang="en-US" smtClean="0"/>
              <a:t>9/16/21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F3AB534-2132-774F-82DE-4210B1BD5FED}" type="datetime1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67053-FE0B-2E4F-88E8-0DE41FF9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C907-5EBC-1E44-B3D7-2D72CA80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 Redistribution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45DC0-B5C2-B845-B439-31D7A1A9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984F8-AFC9-6E45-A1D6-302CF703F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200" y="1968500"/>
            <a:ext cx="6880372" cy="4157663"/>
          </a:xfrm>
        </p:spPr>
        <p:txBody>
          <a:bodyPr/>
          <a:lstStyle/>
          <a:p>
            <a:r>
              <a:rPr lang="en-US" sz="2200" dirty="0"/>
              <a:t>Constituent redistribution is driven by:</a:t>
            </a:r>
          </a:p>
          <a:p>
            <a:pPr lvl="1"/>
            <a:r>
              <a:rPr lang="en-US" sz="2200" dirty="0"/>
              <a:t>temperature gradients in the fuel,</a:t>
            </a:r>
          </a:p>
          <a:p>
            <a:pPr lvl="1"/>
            <a:r>
              <a:rPr lang="en-US" sz="2200" dirty="0"/>
              <a:t>solubility gradients in a phase and phase boundaries,</a:t>
            </a:r>
          </a:p>
          <a:p>
            <a:pPr lvl="1"/>
            <a:r>
              <a:rPr lang="en-US" sz="2200" dirty="0"/>
              <a:t>additional chemical potentials applied by fuel– cladding gap and cladding</a:t>
            </a:r>
          </a:p>
          <a:p>
            <a:r>
              <a:rPr lang="en-US" sz="2200" dirty="0"/>
              <a:t>Results in three concentric zones, namely, a Zr-enriched central zone, a Zr-depleted and U-enriched intermediate zone, and a slightly Zr-enriched zone on the outer periphery</a:t>
            </a:r>
          </a:p>
          <a:p>
            <a:r>
              <a:rPr lang="en-US" sz="2200" dirty="0"/>
              <a:t>Migration quickly levels off early in life after a new distribution settles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796C92A-7407-414F-8D08-051D040CCDFD}"/>
              </a:ext>
            </a:extLst>
          </p:cNvPr>
          <p:cNvSpPr txBox="1">
            <a:spLocks/>
          </p:cNvSpPr>
          <p:nvPr/>
        </p:nvSpPr>
        <p:spPr bwMode="auto">
          <a:xfrm>
            <a:off x="6096000" y="1968500"/>
            <a:ext cx="538480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83A55-769E-F848-97B3-CA4E4DC7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34" y="1696199"/>
            <a:ext cx="2747104" cy="50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9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E8B8-E62A-CD4E-BA04-FE596785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 Redistribution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742A-5B76-654D-988D-4CA69B089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013434" cy="4157663"/>
          </a:xfrm>
        </p:spPr>
        <p:txBody>
          <a:bodyPr/>
          <a:lstStyle/>
          <a:p>
            <a:r>
              <a:rPr lang="en-US" sz="2200" dirty="0"/>
              <a:t>While ternary phase diagrams exist, their accuracy is suspect, and simplified pseudo-binary phase diagrams can be more easily implemented, and removes complexities associated with largely unknown phases</a:t>
            </a:r>
          </a:p>
          <a:p>
            <a:r>
              <a:rPr lang="en-US" sz="2200" dirty="0"/>
              <a:t>When applied to a fuel with different Pu content, the phase diagram must be modified accordingly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E4539C-3CD6-E642-B535-3607691E2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29912" y="2477148"/>
            <a:ext cx="3017651" cy="31185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3768-FEF4-F34D-94D1-752ED871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FADAE-4E8A-6946-BD59-A173921B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85" y="2477148"/>
            <a:ext cx="3422527" cy="30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8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E8B8-E62A-CD4E-BA04-FE596785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 Redistribution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9742A-5B76-654D-988D-4CA69B089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013434" cy="4157663"/>
          </a:xfrm>
        </p:spPr>
        <p:txBody>
          <a:bodyPr/>
          <a:lstStyle/>
          <a:p>
            <a:r>
              <a:rPr lang="en-US" sz="2200" dirty="0"/>
              <a:t>Using the calculated phase fractions, the </a:t>
            </a:r>
            <a:r>
              <a:rPr lang="en-US" sz="2200" dirty="0" err="1"/>
              <a:t>Fickian</a:t>
            </a:r>
            <a:r>
              <a:rPr lang="en-US" sz="2200" dirty="0"/>
              <a:t> and </a:t>
            </a:r>
            <a:r>
              <a:rPr lang="en-US" sz="2200" dirty="0" err="1"/>
              <a:t>Soret</a:t>
            </a:r>
            <a:r>
              <a:rPr lang="en-US" sz="2200" dirty="0"/>
              <a:t> diffusion coefficient are determined</a:t>
            </a:r>
          </a:p>
          <a:p>
            <a:r>
              <a:rPr lang="en-US" sz="2200" dirty="0"/>
              <a:t>Artificial factors are used to set the diffusivity in two-phase regions and to scale diffusivities in each phase</a:t>
            </a:r>
          </a:p>
          <a:p>
            <a:r>
              <a:rPr lang="en-US" sz="2200" dirty="0"/>
              <a:t>The magnitudes of diffusivities in each phase are largely unknown, and effectively wholly unknown in two-phase regions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B3768-FEF4-F34D-94D1-752ED871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E11CB8-7B65-0C4F-90AC-FF8957479E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3073840"/>
            <a:ext cx="5384800" cy="1946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53B03-A773-6946-BA43-3CD4F89104E8}"/>
              </a:ext>
            </a:extLst>
          </p:cNvPr>
          <p:cNvSpPr txBox="1"/>
          <p:nvPr/>
        </p:nvSpPr>
        <p:spPr>
          <a:xfrm>
            <a:off x="7020910" y="2333297"/>
            <a:ext cx="366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BISON Zr Diffusion Model</a:t>
            </a:r>
          </a:p>
        </p:txBody>
      </p:sp>
    </p:spTree>
    <p:extLst>
      <p:ext uri="{BB962C8B-B14F-4D97-AF65-F5344CB8AC3E}">
        <p14:creationId xmlns:p14="http://schemas.microsoft.com/office/powerpoint/2010/main" val="342756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470B-A497-7C4F-9BE2-9222549B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86595-5C9E-D346-8400-1BBFC116FE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Constituent redistribution relies on accurate temperature profiles</a:t>
            </a:r>
          </a:p>
          <a:p>
            <a:r>
              <a:rPr lang="en-US" sz="2200" dirty="0"/>
              <a:t>Fuel temperature is affected by the thermal conductivity of the fuel, which in turn is changed by porosity evolution and sodium infiltration, in addition to changes in Zr concentration</a:t>
            </a:r>
          </a:p>
          <a:p>
            <a:r>
              <a:rPr lang="en-US" sz="2200" dirty="0"/>
              <a:t>BISON thermal conductivity models exist for the distinct phases/species, and account for degradation of thermal conductivity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3AE261-14AB-224B-9646-FF43777FC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3372" y="2717216"/>
            <a:ext cx="5384800" cy="14235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BB72B-A6DE-AA4D-B916-AF29534A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386A5-B620-AB42-AF26-92E29D3F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72" y="4279899"/>
            <a:ext cx="16764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6426D-9EFE-F046-BE3A-7CD1517D7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2" y="5485196"/>
            <a:ext cx="4191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5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C706-43A7-8A4D-8E0A-84021D46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Porosity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C7F1-7839-8E46-8812-8D1681A0D5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BISON utilizes a simplified model for porosity</a:t>
            </a:r>
          </a:p>
          <a:p>
            <a:r>
              <a:rPr lang="en-US" sz="2200" dirty="0"/>
              <a:t>The mechanical force balance on an equilibrium bubble can be expressed by the Young-Laplace equation</a:t>
            </a:r>
          </a:p>
          <a:p>
            <a:r>
              <a:rPr lang="en-US" sz="2200" dirty="0"/>
              <a:t>Making assumptions for creep stress, bubble size, can calculation swelling due to fission gas</a:t>
            </a:r>
          </a:p>
          <a:p>
            <a:r>
              <a:rPr lang="en-US" sz="2200" dirty="0"/>
              <a:t>Finally, can determine porosity from the swelling</a:t>
            </a:r>
          </a:p>
          <a:p>
            <a:r>
              <a:rPr lang="en-US" sz="2200" dirty="0"/>
              <a:t>Solid fission products are a function of fission density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8F5F9C-EB50-CF4E-BAA3-2184EAE05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2142662"/>
            <a:ext cx="16637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B9C28-5E98-104F-B337-32FECBE0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8E115-9814-2B4A-A4E5-9F91AF32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45" y="2828462"/>
            <a:ext cx="10668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D4180-6263-544A-9309-98CC5539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0" y="2212512"/>
            <a:ext cx="17272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4534F-586B-2646-9A55-A1D2EB899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25" y="3832689"/>
            <a:ext cx="2374900" cy="787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1671F-FD09-4242-9C3D-BF71E0417973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8626475" y="2485562"/>
            <a:ext cx="422275" cy="133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23B2F9-552F-084A-9C09-237FF7EC4F6A}"/>
              </a:ext>
            </a:extLst>
          </p:cNvPr>
          <p:cNvCxnSpPr>
            <a:cxnSpLocks/>
          </p:cNvCxnSpPr>
          <p:nvPr/>
        </p:nvCxnSpPr>
        <p:spPr>
          <a:xfrm flipV="1">
            <a:off x="8550275" y="2670175"/>
            <a:ext cx="470502" cy="291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0C185D-90D9-BA48-9BC9-5AC848C7296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970287" y="4226389"/>
            <a:ext cx="1468738" cy="1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E06EA37-8F1A-3E4F-99D8-7737194C4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150" y="4797890"/>
            <a:ext cx="1498600" cy="1003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28E5EF-3AC5-2144-B5AA-BAB1AC8A9EF7}"/>
              </a:ext>
            </a:extLst>
          </p:cNvPr>
          <p:cNvCxnSpPr>
            <a:cxnSpLocks/>
          </p:cNvCxnSpPr>
          <p:nvPr/>
        </p:nvCxnSpPr>
        <p:spPr>
          <a:xfrm flipV="1">
            <a:off x="5935704" y="5306478"/>
            <a:ext cx="1468738" cy="1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820B72-CC71-C742-A338-E733A9F6F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273" y="5764216"/>
            <a:ext cx="2146300" cy="7239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1A7033-3F6D-C54F-88BA-88E3F03A4293}"/>
              </a:ext>
            </a:extLst>
          </p:cNvPr>
          <p:cNvCxnSpPr>
            <a:cxnSpLocks/>
          </p:cNvCxnSpPr>
          <p:nvPr/>
        </p:nvCxnSpPr>
        <p:spPr>
          <a:xfrm flipV="1">
            <a:off x="5961909" y="6119815"/>
            <a:ext cx="1468738" cy="1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77BC-B242-CB47-A094-6E5E6B46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Porosity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2812-498B-434E-B943-FD5D4EC61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159894" cy="4157663"/>
          </a:xfrm>
        </p:spPr>
        <p:txBody>
          <a:bodyPr/>
          <a:lstStyle/>
          <a:p>
            <a:r>
              <a:rPr lang="en-US" sz="2400" dirty="0"/>
              <a:t>These porosity models don’t incorporate different phases, initial porosity, axial/radial swelling, etc.</a:t>
            </a:r>
          </a:p>
          <a:p>
            <a:r>
              <a:rPr lang="en-US" sz="2400" dirty="0"/>
              <a:t>These models have been updated slightly to improve code robustness, but still don’t incorporate these critical microstructural phenomena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06D1-EEEB-A841-B008-4E024B97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85DA03-EA26-B244-AEF6-4F6CC0AA07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4400" y="2544798"/>
            <a:ext cx="2844800" cy="3005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10E6B-DD3D-E340-9AF1-16E49E39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106" y="2544798"/>
            <a:ext cx="2885448" cy="28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9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281C-9EB7-9F4D-BE82-BFCBEDA3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5AC0A-B93D-9C49-94E3-44261FC46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10765"/>
            <a:ext cx="5384800" cy="3915401"/>
          </a:xfrm>
        </p:spPr>
        <p:txBody>
          <a:bodyPr/>
          <a:lstStyle/>
          <a:p>
            <a:r>
              <a:rPr lang="en-US" sz="2200" dirty="0"/>
              <a:t>Young’s Modulus</a:t>
            </a:r>
          </a:p>
          <a:p>
            <a:endParaRPr lang="en-US" sz="2200" dirty="0"/>
          </a:p>
          <a:p>
            <a:r>
              <a:rPr lang="en-US" sz="2200" dirty="0"/>
              <a:t>Poisson’s ratio</a:t>
            </a:r>
          </a:p>
          <a:p>
            <a:endParaRPr lang="en-US" sz="2200" dirty="0"/>
          </a:p>
          <a:p>
            <a:r>
              <a:rPr lang="en-US" sz="2200" dirty="0"/>
              <a:t>Creep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Cladding models for HT-9 creep and k</a:t>
            </a:r>
            <a:r>
              <a:rPr lang="en-US" sz="2200" baseline="-25000" dirty="0"/>
              <a:t>th</a:t>
            </a:r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C51DC2-AA66-8440-BBC2-9953B33593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2272" y="2103749"/>
            <a:ext cx="5003800" cy="762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BE50D-632C-484A-B203-ACD5DA04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86CDB-2E38-9A46-B5F7-683CC075A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38" y="3000998"/>
            <a:ext cx="42672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212EA-26EB-CF4D-AEB6-73B18E0BB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50" y="3912550"/>
            <a:ext cx="36703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D863A-3EAD-C94B-8483-81793E077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72" y="5597689"/>
            <a:ext cx="4953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B0AE1-C483-EA45-82A9-DB22FCD5C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172" y="4894508"/>
            <a:ext cx="5334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30D8-4046-0D42-AF5C-B434D559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0A712-B774-3A47-9C6B-F4633A288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749478" cy="4157663"/>
          </a:xfrm>
        </p:spPr>
        <p:txBody>
          <a:bodyPr/>
          <a:lstStyle/>
          <a:p>
            <a:r>
              <a:rPr lang="en-US" sz="2200" dirty="0"/>
              <a:t>BISON can handle binary and ternary fuel and compare reasonably well with EBR-II data</a:t>
            </a:r>
          </a:p>
          <a:p>
            <a:r>
              <a:rPr lang="en-US" sz="2200" dirty="0"/>
              <a:t>Discrepancies are due to inadequate knowledge of materials models, and underlying issues with material descriptions, and code robustness</a:t>
            </a:r>
          </a:p>
          <a:p>
            <a:r>
              <a:rPr lang="en-US" sz="2200" dirty="0"/>
              <a:t>Development is ongoing, and improvements to swelling models, for example, have been made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C841D7-202C-4E4E-87C2-BDC7994F62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6111" y="1739261"/>
            <a:ext cx="3261489" cy="24860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A285-9F46-F44D-8B48-3DFC273A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8F29-7E40-464C-A564-B22A874D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79" y="4095186"/>
            <a:ext cx="3439873" cy="2632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E08A7-E209-D445-8FEB-C9323859F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331" y="1602738"/>
            <a:ext cx="3261488" cy="2673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5CFA0-B918-D147-847D-3A2D88AE5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20" y="4095183"/>
            <a:ext cx="3261488" cy="25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8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5ACA-79FB-0E4B-A0B2-25968942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AC97-5854-D748-951F-02D652746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LIFEMETAL</a:t>
            </a:r>
          </a:p>
          <a:p>
            <a:r>
              <a:rPr lang="en-US" sz="2200" dirty="0"/>
              <a:t>The code has evolved from the LIFE series of codes from ANL that perform steady-state and transient analyses for nuclear fuel</a:t>
            </a:r>
          </a:p>
          <a:p>
            <a:r>
              <a:rPr lang="en-US" sz="2200" dirty="0"/>
              <a:t>The original code was developed for UO2 and mixed oxide fuels for use in fast reactor systems</a:t>
            </a:r>
          </a:p>
          <a:p>
            <a:r>
              <a:rPr lang="en-US" sz="2200" dirty="0"/>
              <a:t>The code was developed in association with the IFR and has been extensively used for planning steady state and transient experiments at EBR-II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DDF2FC-4F43-5845-9530-62D3235B2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3428" y="1817875"/>
            <a:ext cx="2631822" cy="49548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75A79-A3F2-8640-9FDA-967C03F5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01C3E-CC1C-674F-ADCB-9406DEBA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900" y="1255057"/>
            <a:ext cx="2847849" cy="2511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04D0B-5914-A244-92D8-0DB8938A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900" y="3725044"/>
            <a:ext cx="3030248" cy="26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2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5ACA-79FB-0E4B-A0B2-25968942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AC97-5854-D748-951F-02D652746B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ALFUS</a:t>
            </a:r>
          </a:p>
          <a:p>
            <a:r>
              <a:rPr lang="en-US" sz="2200" dirty="0"/>
              <a:t>JAEA code that is multiphysics in nature and focuses on the mechanical behavior of the fuel under irradiation</a:t>
            </a:r>
          </a:p>
          <a:p>
            <a:r>
              <a:rPr lang="en-US" sz="2200" dirty="0"/>
              <a:t>Both LIFE-METAL and ALFUS are capable of simulating metal fuel irradiation behavior to some extent</a:t>
            </a:r>
          </a:p>
          <a:p>
            <a:r>
              <a:rPr lang="en-US" sz="2200" dirty="0"/>
              <a:t>Both lack different swelling in different radial zone, coupling of redistribution, realistic predictions of FCCI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59EACA-B41F-0B44-876D-BEB53E8F4A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1798438"/>
            <a:ext cx="2844800" cy="49230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75A79-A3F2-8640-9FDA-967C03F5F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12EA4-8113-7A44-81A7-7B4CCC4E2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024" y="1202155"/>
            <a:ext cx="3047153" cy="252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6B0B-2B06-7340-B660-EC468AF1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029" y="3779253"/>
            <a:ext cx="2171941" cy="25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5D733-9A9D-0147-B472-6D2A3431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AA63C-5C44-4545-A937-4E8E5D379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Thermal conductivity degradation</a:t>
            </a:r>
          </a:p>
          <a:p>
            <a:pPr lvl="1"/>
            <a:r>
              <a:rPr lang="en-US" sz="2400" dirty="0"/>
              <a:t>fission gas swelling/porosity, sodium infiltration</a:t>
            </a:r>
          </a:p>
          <a:p>
            <a:r>
              <a:rPr lang="en-US" sz="2400" dirty="0"/>
              <a:t>Fuel-cladding mechanical interaction</a:t>
            </a:r>
          </a:p>
          <a:p>
            <a:pPr lvl="1"/>
            <a:r>
              <a:rPr lang="en-US" sz="2400" dirty="0"/>
              <a:t>fuel swelling, creep, internal pressure, etc.</a:t>
            </a:r>
          </a:p>
          <a:p>
            <a:r>
              <a:rPr lang="en-US" sz="2400" dirty="0"/>
              <a:t>Fuel-cladding chemical interaction</a:t>
            </a:r>
          </a:p>
          <a:p>
            <a:pPr lvl="1"/>
            <a:r>
              <a:rPr lang="en-US" sz="2400" dirty="0"/>
              <a:t>phase diagrams and kinetics, low melting points, </a:t>
            </a:r>
            <a:r>
              <a:rPr lang="en-US" sz="2400" dirty="0" err="1"/>
              <a:t>intermetallics</a:t>
            </a:r>
            <a:r>
              <a:rPr lang="en-US" sz="2400" dirty="0"/>
              <a:t>, etc.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3D8C5-2625-944D-A346-88684E63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80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 fuel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532C3-93BE-7043-BD18-1B055D49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5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D8F0-6373-E345-8C4D-00903DB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B378-35F8-3242-BD7F-AA5805B4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586805" cy="3845418"/>
          </a:xfrm>
        </p:spPr>
        <p:txBody>
          <a:bodyPr>
            <a:noAutofit/>
          </a:bodyPr>
          <a:lstStyle/>
          <a:p>
            <a:r>
              <a:rPr lang="en-US" sz="2200" dirty="0"/>
              <a:t>Despite some disadvantages, such as its low U density, poor thermal conductivity, and its chemical reaction with sodium, MOX fuel (</a:t>
            </a:r>
            <a:r>
              <a:rPr lang="en-US" sz="2200" dirty="0" err="1"/>
              <a:t>U,Pu</a:t>
            </a:r>
            <a:r>
              <a:rPr lang="en-US" sz="2200" dirty="0"/>
              <a:t>)O2 is the fuel that has been used most in fast reactors</a:t>
            </a:r>
          </a:p>
          <a:p>
            <a:r>
              <a:rPr lang="en-US" sz="2200" dirty="0"/>
              <a:t>In order to avoid the dramatic swelling of metallic fuels, MOX fuels were explored in fast reactors</a:t>
            </a:r>
          </a:p>
          <a:p>
            <a:r>
              <a:rPr lang="en-US" sz="2200" dirty="0"/>
              <a:t>Behavior was observed to be satisfactory and was relatively widely implemented in SFRs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089BA-F450-2445-8287-FAB6FE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19" y="1968500"/>
            <a:ext cx="5553507" cy="45556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C6E57-90AD-1244-B19C-60B5F752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2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53C1B-7C68-4148-9607-2156EA96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Fuels in SFRs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C6534-4749-C647-9161-3F162DFB8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SRFs with MOX fuel will lead the MOX to run at higher temperatures than LWR fuel, and thus with different properties</a:t>
            </a:r>
          </a:p>
          <a:p>
            <a:r>
              <a:rPr lang="en-US" sz="2200" dirty="0"/>
              <a:t>Fission product phases and evolving microstructures create highly localized properties that can differ significantly from the bulk fuel</a:t>
            </a:r>
          </a:p>
          <a:p>
            <a:r>
              <a:rPr lang="en-US" sz="2200" dirty="0"/>
              <a:t>Stoichiometry and Pu content are important factors that dictate thermal properties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9218B4-AC26-E342-951C-5055492D3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2162" y="1968500"/>
            <a:ext cx="3995676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2A153-6A4E-0741-8062-5A06429A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8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006C-B976-CC45-98EA-EE68C851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Restructuring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1C3D-6781-324D-82A7-D699690F23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Oxide nuclear fuels are commonly touted for their outstanding high temperature capabilities under irradiation, but this stability comes the tradeoff of low thermal conductivity</a:t>
            </a:r>
          </a:p>
          <a:p>
            <a:r>
              <a:rPr lang="en-US" sz="2200" dirty="0"/>
              <a:t>Due to the low thermal transport, a steep temperature gradient is formed along the radius of the fuel pellet, with the hottest region at the center of the pellet and coolest near the cladding</a:t>
            </a:r>
          </a:p>
          <a:p>
            <a:r>
              <a:rPr lang="en-US" sz="2200" dirty="0"/>
              <a:t>This leads to grain growth and restructuring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908943-F94E-5149-A9A5-B435C8C273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Pu bearing fast reactor oxide fuels display four defining regions of a restructured pellet:</a:t>
            </a:r>
          </a:p>
          <a:p>
            <a:pPr lvl="1"/>
            <a:r>
              <a:rPr lang="en-US" sz="2200" dirty="0"/>
              <a:t>the central void, the columnar grain growth region, the equiaxed grain growth region, and the as-sintered region</a:t>
            </a:r>
          </a:p>
          <a:p>
            <a:r>
              <a:rPr lang="en-US" sz="2200" dirty="0"/>
              <a:t>The higher temperatures and heating rates form coarse, elongated grains that grow radially toward the outer rim of the fuel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CE650-9E19-124C-A881-A1E90D98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43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38E5-FF19-6549-A89B-239D72B4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Restructuring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DE2E-ACC6-754E-AED4-E581904C7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44901" cy="4157663"/>
          </a:xfrm>
        </p:spPr>
        <p:txBody>
          <a:bodyPr/>
          <a:lstStyle/>
          <a:p>
            <a:r>
              <a:rPr lang="en-US" sz="2200" dirty="0"/>
              <a:t>The equiaxed region consists of grains that have undergone significant growth when compared to the un-irradiated samples</a:t>
            </a:r>
          </a:p>
          <a:p>
            <a:r>
              <a:rPr lang="en-US" sz="2200" dirty="0"/>
              <a:t>Central voids have been shown to appear in irradiation times as short as 10 min, demonstrating that the appearance the central void is a result of fuel temperature and linear heating rate, not high burnup</a:t>
            </a:r>
          </a:p>
          <a:p>
            <a:r>
              <a:rPr lang="en-US" sz="2200" dirty="0"/>
              <a:t>The central void forms from the accumulation of voids and pores present in the fuel along a thermal gradient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B170FC-1525-514B-8CC5-DDF8B15A0F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3812" y="1968500"/>
            <a:ext cx="5292376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C7A80-B6AB-4945-AECB-F607C0D6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38E5-FF19-6549-A89B-239D72B4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Pore 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C7A80-B6AB-4945-AECB-F607C0D6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A0A18-B1BF-B443-BD1A-8187D82A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68500"/>
            <a:ext cx="9639300" cy="39116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FBCB12-2EEB-CD44-B8CF-008C62C8FC4B}"/>
              </a:ext>
            </a:extLst>
          </p:cNvPr>
          <p:cNvCxnSpPr/>
          <p:nvPr/>
        </p:nvCxnSpPr>
        <p:spPr>
          <a:xfrm flipV="1">
            <a:off x="1770927" y="6053559"/>
            <a:ext cx="7882359" cy="810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C92FA0-B504-5F40-BF35-AADB205254A5}"/>
              </a:ext>
            </a:extLst>
          </p:cNvPr>
          <p:cNvSpPr txBox="1"/>
          <p:nvPr/>
        </p:nvSpPr>
        <p:spPr>
          <a:xfrm>
            <a:off x="4776486" y="6180717"/>
            <a:ext cx="26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Heating Rate</a:t>
            </a:r>
          </a:p>
        </p:txBody>
      </p:sp>
    </p:spTree>
    <p:extLst>
      <p:ext uri="{BB962C8B-B14F-4D97-AF65-F5344CB8AC3E}">
        <p14:creationId xmlns:p14="http://schemas.microsoft.com/office/powerpoint/2010/main" val="151253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F3F7-073B-724C-8869-4663EF9B3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Pore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1AB63-0EA6-6647-B2AE-C02D9ED926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smallest spherical pores are highly mobile, being able to quickly and easily move through the restructured region</a:t>
            </a:r>
          </a:p>
          <a:p>
            <a:r>
              <a:rPr lang="en-US" sz="2200" dirty="0"/>
              <a:t>Intermediate sized pores become flat and elongated as they travel towards the fuel centers, leaving streaks at the tips of the voids as they travel</a:t>
            </a:r>
          </a:p>
          <a:p>
            <a:r>
              <a:rPr lang="en-US" sz="2200" dirty="0"/>
              <a:t>These “lenticular” voids are the most readily identifiable porosity feature in the irradiated MOX fuels due to their distinct shape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2B32E4-B081-3B4D-81DD-915D731FAB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76886"/>
            <a:ext cx="5384800" cy="39408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3E4F0-3F49-144D-915B-095D99EF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1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59D7-F111-9644-83CA-EBC31572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Redistribution of 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184F8-17E6-9445-9A62-605C963B1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movement of pores leads to a redistribution of plutonium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74EA3-D69F-A54E-A41A-9F9F8E0DB1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27B47-98A0-CD43-B5B9-CC8E31B0E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6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Sodium coolant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3F456-584A-824C-B8DE-78755B71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48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41DD-D919-724E-8EB3-0E4DA8F2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E851-9CAA-904E-B87E-EDA6E1A4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C39C-F1A3-CA4D-8276-0BBA3895B9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Pyroprocessing</a:t>
            </a:r>
          </a:p>
          <a:p>
            <a:endParaRPr lang="en-US" sz="2400" dirty="0"/>
          </a:p>
          <a:p>
            <a:r>
              <a:rPr lang="en-US" sz="2400" dirty="0"/>
              <a:t>For more than 50 years, pyrometallurgy has been studied as an alternative strategy in the reprocessing of used fuel</a:t>
            </a:r>
          </a:p>
          <a:p>
            <a:r>
              <a:rPr lang="en-US" sz="2400" dirty="0"/>
              <a:t>Pyrochemical processes rely on refining techniques at high temperature (500–900 C) depending on the molten salt eutectic used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700C4-0FFA-D147-ADAB-03DAB0B785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Typically, chloride systems operate at lower temperature compared to fluoride systems, and are preferred in processing</a:t>
            </a:r>
          </a:p>
          <a:p>
            <a:r>
              <a:rPr lang="en-US" sz="2400" dirty="0"/>
              <a:t>These processes are mainly based on electrorefining or on extraction from the molten salt phase into liquid metal</a:t>
            </a:r>
          </a:p>
          <a:p>
            <a:r>
              <a:rPr lang="en-US" sz="2400" dirty="0"/>
              <a:t>Two processes-one for oxide fuel and one for metallic fuel-have been developed to near industrial scale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07CA-C85C-0E46-83B0-05559C62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8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E851-9CAA-904E-B87E-EDA6E1A4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C39C-F1A3-CA4D-8276-0BBA3895B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43145" cy="4157663"/>
          </a:xfrm>
        </p:spPr>
        <p:txBody>
          <a:bodyPr/>
          <a:lstStyle/>
          <a:p>
            <a:r>
              <a:rPr lang="en-US" sz="2400" dirty="0"/>
              <a:t>HT9 is the current cladding material of choice for SFRs</a:t>
            </a:r>
          </a:p>
          <a:p>
            <a:r>
              <a:rPr lang="en-US" sz="2400" dirty="0"/>
              <a:t>HT9 is a </a:t>
            </a:r>
            <a:r>
              <a:rPr lang="en-US" sz="2400" dirty="0" err="1"/>
              <a:t>nonswelling</a:t>
            </a:r>
            <a:r>
              <a:rPr lang="en-US" sz="2400" dirty="0"/>
              <a:t> ferritic/martensitic stainless steel</a:t>
            </a:r>
          </a:p>
          <a:p>
            <a:r>
              <a:rPr lang="en-US" sz="2400" dirty="0"/>
              <a:t>The rate of cladding strain has increased for the initially 85% fuel smeared density elements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07CA-C85C-0E46-83B0-05559C62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1087AC-ABF8-AA4B-884C-5B745CBDE4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3876" y="1758056"/>
            <a:ext cx="3373820" cy="246038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6B7E4DF-7DD2-0F4C-BDDC-1B287FA7D508}"/>
              </a:ext>
            </a:extLst>
          </p:cNvPr>
          <p:cNvGrpSpPr/>
          <p:nvPr/>
        </p:nvGrpSpPr>
        <p:grpSpPr>
          <a:xfrm>
            <a:off x="7367751" y="4218440"/>
            <a:ext cx="3885104" cy="2584617"/>
            <a:chOff x="7367751" y="4218440"/>
            <a:chExt cx="3885104" cy="25846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D6EFD-6BE5-F241-9BF2-2C363B66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751" y="4218440"/>
              <a:ext cx="3885104" cy="25846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FB420-B13E-AF4D-9FB4-348E057436AA}"/>
                </a:ext>
              </a:extLst>
            </p:cNvPr>
            <p:cNvSpPr txBox="1"/>
            <p:nvPr/>
          </p:nvSpPr>
          <p:spPr>
            <a:xfrm>
              <a:off x="8460828" y="5057779"/>
              <a:ext cx="882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12.5% BU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08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C08B6-1600-4947-B6F4-BC6C06F3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C72D-B3DD-3049-A22B-F37C257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IFR </a:t>
            </a:r>
            <a:r>
              <a:rPr lang="en-US" dirty="0" err="1"/>
              <a:t>Pyroprocess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92C1-C673-B346-BED3-52D24C6EA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This process was developed in the US to be part of the IFR project, and can handle the treatment of </a:t>
            </a:r>
            <a:r>
              <a:rPr lang="en-US" sz="2400" dirty="0" err="1"/>
              <a:t>transuranics</a:t>
            </a:r>
            <a:endParaRPr lang="en-US" sz="2400" dirty="0"/>
          </a:p>
          <a:p>
            <a:r>
              <a:rPr lang="en-US" sz="2400" dirty="0"/>
              <a:t>The fuel is recycled using an electrochemical process based on molten chloride salts and liquid metals</a:t>
            </a:r>
          </a:p>
          <a:p>
            <a:r>
              <a:rPr lang="en-US" sz="2400" dirty="0"/>
              <a:t>The molten salt medium for electrorefining is a solution of a certain amount of UCl3 dissolved in a LiCl–</a:t>
            </a:r>
            <a:r>
              <a:rPr lang="en-US" sz="2400" dirty="0" err="1"/>
              <a:t>KCl</a:t>
            </a:r>
            <a:r>
              <a:rPr lang="en-US" sz="2400" dirty="0"/>
              <a:t> eutectic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3AC7C9-9F7C-8F4E-82BA-4B27743A8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22057"/>
            <a:ext cx="5384800" cy="3650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AD5B2-0EFB-D14B-ABE8-E0AEFEF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9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C72D-B3DD-3049-A22B-F37C257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IFR </a:t>
            </a:r>
            <a:r>
              <a:rPr lang="en-US" dirty="0" err="1"/>
              <a:t>Pyroprocess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92C1-C673-B346-BED3-52D24C6EA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117021" cy="4157663"/>
          </a:xfrm>
        </p:spPr>
        <p:txBody>
          <a:bodyPr/>
          <a:lstStyle/>
          <a:p>
            <a:r>
              <a:rPr lang="en-US" sz="2200" dirty="0"/>
              <a:t>The fuel is electrochemically dissolved using a potential between the basket (loaded with used fuel) as anode and a stainless steel electrode in the salt as the cathode</a:t>
            </a:r>
          </a:p>
          <a:p>
            <a:r>
              <a:rPr lang="en-US" sz="2200" dirty="0"/>
              <a:t>Uranium and TRU are deposited on the anodes</a:t>
            </a:r>
          </a:p>
          <a:p>
            <a:r>
              <a:rPr lang="en-US" sz="2200" dirty="0"/>
              <a:t>Once the fuel is dissolved and most of the uranium is deposited on the solid steel, this cathode is replaced by a liquid cadmium cathode, and the remaining TRUs can be </a:t>
            </a:r>
            <a:r>
              <a:rPr lang="en-US" sz="2200" dirty="0" err="1"/>
              <a:t>codeposited</a:t>
            </a:r>
            <a:r>
              <a:rPr lang="en-US" sz="2200" dirty="0"/>
              <a:t> with the remaining uranium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3AC7C9-9F7C-8F4E-82BA-4B27743A8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5462" y="2222059"/>
            <a:ext cx="5384800" cy="3650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AD5B2-0EFB-D14B-ABE8-E0AEFEF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2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C72D-B3DD-3049-A22B-F37C257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IFR </a:t>
            </a:r>
            <a:r>
              <a:rPr lang="en-US" dirty="0" err="1"/>
              <a:t>Pyroprocess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92C1-C673-B346-BED3-52D24C6EA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117021" cy="4157663"/>
          </a:xfrm>
        </p:spPr>
        <p:txBody>
          <a:bodyPr/>
          <a:lstStyle/>
          <a:p>
            <a:r>
              <a:rPr lang="en-US" sz="2200" dirty="0"/>
              <a:t>The alkali, alkaline earth, rare earth, and halide FPs remain primarily dissolved in the salt phase</a:t>
            </a:r>
          </a:p>
          <a:p>
            <a:r>
              <a:rPr lang="en-US" sz="2200" dirty="0"/>
              <a:t>More than 90% of the noble metal FPs and fuel alloy material are retained in the chopped fuel cladding segments in the anode baskets</a:t>
            </a:r>
          </a:p>
          <a:p>
            <a:r>
              <a:rPr lang="en-US" sz="2000" dirty="0"/>
              <a:t>Can reduce the repository burden of radioactive waste by separating long-lived MA from spent light-water reactor fuel, burning MA in fast reactors, and decreasing the long-term radioactivity of nuclear waste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3AC7C9-9F7C-8F4E-82BA-4B27743A84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5462" y="2222059"/>
            <a:ext cx="5384800" cy="3650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AD5B2-0EFB-D14B-ABE8-E0AEFEF8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0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E851-9CAA-904E-B87E-EDA6E1A4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C39C-F1A3-CA4D-8276-0BBA3895B9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Metal-fueled fast reactors facilitate the effective transmutation of MA because of the high-energy neutron spectrum</a:t>
            </a:r>
          </a:p>
          <a:p>
            <a:r>
              <a:rPr lang="en-US" sz="2200" dirty="0"/>
              <a:t>One of the measures to load MA into the reactor core is to add MA to the fuel alloy homogeneously</a:t>
            </a:r>
          </a:p>
          <a:p>
            <a:r>
              <a:rPr lang="en-US" sz="2200" dirty="0"/>
              <a:t>Can perform injection casting in the same manner as the fresh fuel, to form MA-bearing fuel alloys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700C4-0FFA-D147-ADAB-03DAB0B785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These technologies are expected to reduce the fuel cycle cost even for small-scale fuel cycle plants because of the simplicity of the process and the compactness of the equipment</a:t>
            </a:r>
          </a:p>
          <a:p>
            <a:r>
              <a:rPr lang="en-US" sz="2200" dirty="0"/>
              <a:t>For example, in the injection casting process, composition adjustment, melting (alloying), and casting of the fuel slug can be done in a single injection-casting furnace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07CA-C85C-0E46-83B0-05559C62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3532C3-93BE-7043-BD18-1B055D49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C907-5EBC-1E44-B3D7-2D72CA80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Phenomena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474A18-6EB3-6D44-9E95-EBFF66275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17834" y="1749428"/>
            <a:ext cx="7956331" cy="51085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45DC0-B5C2-B845-B439-31D7A1A9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03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35182</TotalTime>
  <Words>1503</Words>
  <Application>Microsoft Macintosh PowerPoint</Application>
  <PresentationFormat>Widescreen</PresentationFormat>
  <Paragraphs>162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Last Time</vt:lpstr>
      <vt:lpstr>Reprocessing</vt:lpstr>
      <vt:lpstr>IFR Pyroprocess</vt:lpstr>
      <vt:lpstr>IFR Pyroprocess</vt:lpstr>
      <vt:lpstr>IFR Pyroprocess</vt:lpstr>
      <vt:lpstr>Refabrication</vt:lpstr>
      <vt:lpstr>Metallic fuel performance modeling</vt:lpstr>
      <vt:lpstr>Metallic Fuel Phenomena</vt:lpstr>
      <vt:lpstr>Constituent Redistribution Models</vt:lpstr>
      <vt:lpstr>Constituent Redistribution Models</vt:lpstr>
      <vt:lpstr>Constituent Redistribution Models</vt:lpstr>
      <vt:lpstr>Temperature Predictions</vt:lpstr>
      <vt:lpstr>Porosity Predictions</vt:lpstr>
      <vt:lpstr>Porosity Predictions</vt:lpstr>
      <vt:lpstr>Mechanical Properties</vt:lpstr>
      <vt:lpstr>BISON Testing</vt:lpstr>
      <vt:lpstr>Other Codes</vt:lpstr>
      <vt:lpstr>Other Codes</vt:lpstr>
      <vt:lpstr>Mixed oxide fuel</vt:lpstr>
      <vt:lpstr>MOX Introduction</vt:lpstr>
      <vt:lpstr>MOX Fuels in SFRs</vt:lpstr>
      <vt:lpstr>MOX Restructuring</vt:lpstr>
      <vt:lpstr>MOX Restructuring</vt:lpstr>
      <vt:lpstr>MOX Pore Formation</vt:lpstr>
      <vt:lpstr>MOX Pore Formation</vt:lpstr>
      <vt:lpstr>Redistribution of Pu</vt:lpstr>
      <vt:lpstr>Sodium coolant</vt:lpstr>
      <vt:lpstr>PowerPoint Presentation</vt:lpstr>
      <vt:lpstr>SFR Cladding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95</cp:revision>
  <dcterms:created xsi:type="dcterms:W3CDTF">2019-12-09T16:44:02Z</dcterms:created>
  <dcterms:modified xsi:type="dcterms:W3CDTF">2021-09-16T21:18:38Z</dcterms:modified>
</cp:coreProperties>
</file>